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d41f926a7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d41f926a7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7cc90a4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7cc90a4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cc90a4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cc90a4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7cc90a44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7cc90a4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7cc90a4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7cc90a4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cc90a44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cc90a44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cc90a44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7cc90a44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d41f926a7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d41f926a7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d41f926a7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d41f926a7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d41f926a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d41f926a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7cc90a4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7cc90a4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7cc90a4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7cc90a4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41f926a7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d41f926a7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d41f926a7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d41f926a7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cc90a44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cc90a4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7cc90a4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7cc90a4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41f926a7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d41f926a7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Covid-19 on NYC Public High School Attendance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Kenny Mai</a:t>
            </a:r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506725" y="2029245"/>
            <a:ext cx="34806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a</a:t>
            </a:r>
            <a:r>
              <a:rPr lang="en" sz="400"/>
              <a:t>nd what’s left of his sanity</a:t>
            </a:r>
            <a:endParaRPr sz="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 sz="3100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653400" y="522450"/>
            <a:ext cx="4345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Don’t break an egg with a hammer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Simple linear regression on the same model on both datasets, ‘19 and ‘20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/>
              <a:t>Attendance ~ Risk + Ethnicity</a:t>
            </a:r>
            <a:endParaRPr i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00" y="1128775"/>
            <a:ext cx="3160950" cy="20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182275" y="179580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"/>
              <a:t>m</a:t>
            </a:r>
            <a:r>
              <a:rPr lang="en" sz="500"/>
              <a:t>ay surprise you</a:t>
            </a:r>
            <a:endParaRPr sz="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1" y="1335327"/>
            <a:ext cx="4475259" cy="2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5325"/>
            <a:ext cx="4466450" cy="2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1073125" y="627325"/>
            <a:ext cx="284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Pre-Covid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969350" y="627325"/>
            <a:ext cx="145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1" y="1335327"/>
            <a:ext cx="4475259" cy="2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5325"/>
            <a:ext cx="4466450" cy="2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1073125" y="627325"/>
            <a:ext cx="284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Pre-Covid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5969350" y="627325"/>
            <a:ext cx="145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" name="Google Shape;154;p25"/>
          <p:cNvCxnSpPr/>
          <p:nvPr/>
        </p:nvCxnSpPr>
        <p:spPr>
          <a:xfrm>
            <a:off x="1391350" y="1768775"/>
            <a:ext cx="584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5"/>
          <p:cNvCxnSpPr/>
          <p:nvPr/>
        </p:nvCxnSpPr>
        <p:spPr>
          <a:xfrm>
            <a:off x="5843575" y="1768775"/>
            <a:ext cx="584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1" y="1335327"/>
            <a:ext cx="4475259" cy="2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5325"/>
            <a:ext cx="4466450" cy="2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1073125" y="627325"/>
            <a:ext cx="284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Pre-Covid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969350" y="627325"/>
            <a:ext cx="145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" name="Google Shape;164;p26"/>
          <p:cNvCxnSpPr/>
          <p:nvPr/>
        </p:nvCxnSpPr>
        <p:spPr>
          <a:xfrm flipH="1" rot="10800000">
            <a:off x="103600" y="1768675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 flipH="1" rot="10800000">
            <a:off x="63600" y="2957175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6"/>
          <p:cNvCxnSpPr/>
          <p:nvPr/>
        </p:nvCxnSpPr>
        <p:spPr>
          <a:xfrm flipH="1">
            <a:off x="2079600" y="1783575"/>
            <a:ext cx="22200" cy="119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6"/>
          <p:cNvCxnSpPr/>
          <p:nvPr/>
        </p:nvCxnSpPr>
        <p:spPr>
          <a:xfrm flipH="1">
            <a:off x="96750" y="1768675"/>
            <a:ext cx="22200" cy="119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/>
          <p:nvPr/>
        </p:nvCxnSpPr>
        <p:spPr>
          <a:xfrm flipH="1" rot="10800000">
            <a:off x="4570625" y="1761225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6"/>
          <p:cNvCxnSpPr/>
          <p:nvPr/>
        </p:nvCxnSpPr>
        <p:spPr>
          <a:xfrm flipH="1" rot="10800000">
            <a:off x="4530625" y="2949725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/>
          <p:nvPr/>
        </p:nvCxnSpPr>
        <p:spPr>
          <a:xfrm flipH="1">
            <a:off x="6546625" y="1776125"/>
            <a:ext cx="22200" cy="119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6"/>
          <p:cNvCxnSpPr/>
          <p:nvPr/>
        </p:nvCxnSpPr>
        <p:spPr>
          <a:xfrm flipH="1">
            <a:off x="4563775" y="1761225"/>
            <a:ext cx="22200" cy="119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1" y="1335327"/>
            <a:ext cx="4475259" cy="29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5325"/>
            <a:ext cx="4466450" cy="29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073125" y="627325"/>
            <a:ext cx="284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Pre-Covid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969350" y="627325"/>
            <a:ext cx="145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Covid</a:t>
            </a:r>
            <a:endParaRPr sz="3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" name="Google Shape;180;p27"/>
          <p:cNvCxnSpPr/>
          <p:nvPr/>
        </p:nvCxnSpPr>
        <p:spPr>
          <a:xfrm flipH="1" rot="10800000">
            <a:off x="51800" y="2949725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7"/>
          <p:cNvCxnSpPr/>
          <p:nvPr/>
        </p:nvCxnSpPr>
        <p:spPr>
          <a:xfrm flipH="1" rot="10800000">
            <a:off x="103600" y="3490050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7"/>
          <p:cNvCxnSpPr/>
          <p:nvPr/>
        </p:nvCxnSpPr>
        <p:spPr>
          <a:xfrm rot="10800000">
            <a:off x="2057500" y="2938050"/>
            <a:ext cx="36900" cy="56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7"/>
          <p:cNvCxnSpPr/>
          <p:nvPr/>
        </p:nvCxnSpPr>
        <p:spPr>
          <a:xfrm rot="10800000">
            <a:off x="73941" y="2967677"/>
            <a:ext cx="45000" cy="53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7"/>
          <p:cNvCxnSpPr/>
          <p:nvPr/>
        </p:nvCxnSpPr>
        <p:spPr>
          <a:xfrm flipH="1" rot="10800000">
            <a:off x="4555775" y="2920050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7"/>
          <p:cNvCxnSpPr/>
          <p:nvPr/>
        </p:nvCxnSpPr>
        <p:spPr>
          <a:xfrm flipH="1" rot="10800000">
            <a:off x="4585425" y="3479550"/>
            <a:ext cx="1991100" cy="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7"/>
          <p:cNvCxnSpPr/>
          <p:nvPr/>
        </p:nvCxnSpPr>
        <p:spPr>
          <a:xfrm rot="10800000">
            <a:off x="6539325" y="2927550"/>
            <a:ext cx="36900" cy="56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7"/>
          <p:cNvCxnSpPr/>
          <p:nvPr/>
        </p:nvCxnSpPr>
        <p:spPr>
          <a:xfrm rot="10800000">
            <a:off x="4555766" y="2957177"/>
            <a:ext cx="45000" cy="53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39725"/>
            <a:ext cx="28854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93" name="Google Shape;193;p28"/>
          <p:cNvSpPr txBox="1"/>
          <p:nvPr>
            <p:ph idx="4294967295" type="body"/>
          </p:nvPr>
        </p:nvSpPr>
        <p:spPr>
          <a:xfrm>
            <a:off x="311700" y="1324825"/>
            <a:ext cx="83991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85742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4499">
                <a:solidFill>
                  <a:schemeClr val="accent1"/>
                </a:solidFill>
              </a:rPr>
              <a:t>Covid-19 actually closed the gap between students of different ethnicities. While still not equal, the attendance gap between students of different ethnicities did not widen due to Covid.</a:t>
            </a:r>
            <a:endParaRPr sz="4499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99">
              <a:solidFill>
                <a:schemeClr val="accent1"/>
              </a:solidFill>
            </a:endParaRPr>
          </a:p>
          <a:p>
            <a:pPr indent="-385742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4499">
                <a:solidFill>
                  <a:schemeClr val="accent1"/>
                </a:solidFill>
              </a:rPr>
              <a:t>City Health’s Covid Risk Index is a good indicator of which communities, on the </a:t>
            </a:r>
            <a:r>
              <a:rPr lang="en" sz="4499">
                <a:solidFill>
                  <a:schemeClr val="accent1"/>
                </a:solidFill>
              </a:rPr>
              <a:t>census tract level, will be most affected by a public health crisis.</a:t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50" y="9726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00"/>
              <a:t>Future </a:t>
            </a:r>
            <a:r>
              <a:rPr lang="en" sz="5900"/>
              <a:t>Problems</a:t>
            </a:r>
            <a:endParaRPr sz="5900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95650" y="210045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"/>
              <a:t>f</a:t>
            </a:r>
            <a:r>
              <a:rPr lang="en" sz="500"/>
              <a:t>or the world.</a:t>
            </a:r>
            <a:endParaRPr sz="5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350" y="266350"/>
            <a:ext cx="3192598" cy="237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350" y="2640700"/>
            <a:ext cx="3192600" cy="212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61" y="2640700"/>
            <a:ext cx="3782588" cy="21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900"/>
              <a:t>That’s it!</a:t>
            </a:r>
            <a:endParaRPr sz="8900"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Questions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did the pandemic affect NYC public high school student attendance?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some students affected </a:t>
            </a:r>
            <a:r>
              <a:rPr lang="en" sz="1600"/>
              <a:t>disproportionately</a:t>
            </a:r>
            <a:r>
              <a:rPr lang="en" sz="1600"/>
              <a:t> compared to others? If so, what do those students have in common?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student attendance correlated with adult mobility? Is attendance different for students whose parents were considered essential workers?</a:t>
            </a:r>
            <a:endParaRPr sz="16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00" y="1534600"/>
            <a:ext cx="4527600" cy="3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did the pandemic affect NYC public high school student attendance?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some students affected disproportionately compared to others? If so, what do those students have in common?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strike="sngStrike"/>
              <a:t>Is student attendance correlated with adult mobility? Is attendance different for students whose parents were considered essential workers?</a:t>
            </a:r>
            <a:endParaRPr sz="1600" strike="sngStrike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00" y="1534600"/>
            <a:ext cx="4527600" cy="3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did the pandemic affect NYC public high school student attendance?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some students affected disproportionately compared to others? If so, what do those students have in common?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student attendance correlated with local risk index?</a:t>
            </a:r>
            <a:endParaRPr sz="16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00" y="1534600"/>
            <a:ext cx="4527600" cy="3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2872"/>
            <a:ext cx="3464380" cy="2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275" y="1841172"/>
            <a:ext cx="3125074" cy="193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100" y="1944775"/>
            <a:ext cx="33909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17663"/>
            <a:ext cx="4527600" cy="340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29925" y="15205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De-identified student-level data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School-level data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No classroom level data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Limited data on parents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25" y="71338"/>
            <a:ext cx="4391175" cy="5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25" y="1212950"/>
            <a:ext cx="3502900" cy="2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29925" y="15205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Centers for Disease Control and Prevention’s Social Vulnerability Index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COVID-19–relevant chronic health conditions, including obesity, coronary heart disease, high blood pressure, chronic kidney disease, and diabetes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COVID-19–relevant demographics, including age and minority status</a:t>
            </a:r>
            <a:endParaRPr sz="17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75" y="1520500"/>
            <a:ext cx="4451600" cy="17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525" y="3271126"/>
            <a:ext cx="2549074" cy="13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sz="31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12th graders from 2018-19 and 2019-20, flagged as non-Covid and Covid years, respectively. Comes with demographic information as well as attendance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Reconstruct census codes based on tracts and district locations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Match-merge to Covid Risk Index based on census codes</a:t>
            </a:r>
            <a:endParaRPr sz="21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5" y="1210575"/>
            <a:ext cx="3221100" cy="19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